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embeddedFontLst>
    <p:embeddedFont>
      <p:font typeface="Encode Sans"/>
      <p:regular r:id="rId14"/>
      <p:bold r:id="rId15"/>
    </p:embeddedFont>
    <p:embeddedFont>
      <p:font typeface="Encode Sans SemiBold"/>
      <p:regular r:id="rId16"/>
      <p:bold r:id="rId17"/>
    </p:embeddedFont>
    <p:embeddedFont>
      <p:font typeface="Encode Sans ExtraBold"/>
      <p:bold r:id="rId18"/>
    </p:embeddedFont>
    <p:embeddedFont>
      <p:font typeface="Open Sans"/>
      <p:regular r:id="rId19"/>
      <p:bold r:id="rId20"/>
      <p:italic r:id="rId21"/>
      <p:boldItalic r:id="rId22"/>
    </p:embeddedFont>
    <p:embeddedFont>
      <p:font typeface="Encode Sans Medium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25" roundtripDataSignature="AMtx7mibN0H2mw7k4DhVuhII98CcgVUk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.fntdata"/><Relationship Id="rId22" Type="http://schemas.openxmlformats.org/officeDocument/2006/relationships/font" Target="fonts/OpenSans-boldItalic.fntdata"/><Relationship Id="rId21" Type="http://schemas.openxmlformats.org/officeDocument/2006/relationships/font" Target="fonts/OpenSans-italic.fntdata"/><Relationship Id="rId24" Type="http://schemas.openxmlformats.org/officeDocument/2006/relationships/font" Target="fonts/EncodeSansMedium-bold.fntdata"/><Relationship Id="rId23" Type="http://schemas.openxmlformats.org/officeDocument/2006/relationships/font" Target="fonts/EncodeSansMedium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EncodeSans-bold.fntdata"/><Relationship Id="rId14" Type="http://schemas.openxmlformats.org/officeDocument/2006/relationships/font" Target="fonts/EncodeSans-regular.fntdata"/><Relationship Id="rId17" Type="http://schemas.openxmlformats.org/officeDocument/2006/relationships/font" Target="fonts/EncodeSansSemiBold-bold.fntdata"/><Relationship Id="rId16" Type="http://schemas.openxmlformats.org/officeDocument/2006/relationships/font" Target="fonts/EncodeSansSemiBold-regular.fntdata"/><Relationship Id="rId19" Type="http://schemas.openxmlformats.org/officeDocument/2006/relationships/font" Target="fonts/OpenSans-regular.fntdata"/><Relationship Id="rId18" Type="http://schemas.openxmlformats.org/officeDocument/2006/relationships/font" Target="fonts/EncodeSansExtra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s-A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1" name="Google Shape;8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" type="body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" type="body"/>
          </p:nvPr>
        </p:nvSpPr>
        <p:spPr>
          <a:xfrm rot="5400000">
            <a:off x="3920332" y="-1256507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1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7" name="Google Shape;4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3" name="Google Shape;53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4" name="Google Shape;54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5" name="Google Shape;65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7" name="Google Shape;67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5.jpg"/><Relationship Id="rId5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image" Target="../media/image2.png"/><Relationship Id="rId5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4095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 amt="30000"/>
          </a:blip>
          <a:srcRect b="0" l="0" r="0" t="0"/>
          <a:stretch/>
        </p:blipFill>
        <p:spPr>
          <a:xfrm>
            <a:off x="4375150" y="6547274"/>
            <a:ext cx="3441700" cy="1964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5903450" y="2270226"/>
            <a:ext cx="58101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5400"/>
              <a:buFont typeface="Open Sans"/>
              <a:buNone/>
            </a:pPr>
            <a:r>
              <a:rPr b="0" i="0" lang="es-AR" sz="3600" u="none" cap="none" strike="noStrike">
                <a:solidFill>
                  <a:srgbClr val="EFEFEF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ETIQUETADO FRONTAL, EL DEBATE EN LOS MEDIOS</a:t>
            </a:r>
            <a:endParaRPr b="0" i="0" sz="3600" u="none" cap="none" strike="noStrike">
              <a:solidFill>
                <a:srgbClr val="000000"/>
              </a:solidFill>
              <a:latin typeface="Encode Sans ExtraBold"/>
              <a:ea typeface="Encode Sans ExtraBold"/>
              <a:cs typeface="Encode Sans ExtraBold"/>
              <a:sym typeface="Encode Sans ExtraBold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7096856" y="4110763"/>
            <a:ext cx="36036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000"/>
              <a:buFont typeface="Open Sans"/>
              <a:buNone/>
            </a:pPr>
            <a:r>
              <a:rPr lang="es-AR" sz="1000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ANÁLISIS</a:t>
            </a:r>
            <a:r>
              <a:rPr b="0" i="0" lang="es-AR" sz="1000" u="none" cap="none" strike="noStrike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 DE NOTICIAS EN WEB DE CINCO MEDIOS MASIVOS DE COMUNICACIÓN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95362" y="2478475"/>
            <a:ext cx="3267727" cy="19010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1"/>
          <p:cNvCxnSpPr/>
          <p:nvPr/>
        </p:nvCxnSpPr>
        <p:spPr>
          <a:xfrm rot="5400000">
            <a:off x="4290647" y="3319974"/>
            <a:ext cx="2827606" cy="1407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93" name="Google Shape;9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54900" y="354100"/>
            <a:ext cx="2912400" cy="104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4095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ptura.PNG" id="98" name="Google Shape;9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01100">
            <a:off x="5573364" y="251534"/>
            <a:ext cx="6353487" cy="634073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0" y="0"/>
            <a:ext cx="5472332" cy="6858000"/>
          </a:xfrm>
          <a:prstGeom prst="rect">
            <a:avLst/>
          </a:prstGeom>
          <a:solidFill>
            <a:srgbClr val="0194DB"/>
          </a:solidFill>
          <a:ln>
            <a:noFill/>
          </a:ln>
          <a:effectLst>
            <a:outerShdw blurRad="63500" dir="5400000" dist="50800">
              <a:srgbClr val="000000">
                <a:alpha val="2431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453525" y="5059375"/>
            <a:ext cx="487601" cy="487601"/>
          </a:xfrm>
          <a:custGeom>
            <a:rect b="b" l="l" r="r" t="t"/>
            <a:pathLst>
              <a:path extrusionOk="0" h="486385" w="486385">
                <a:moveTo>
                  <a:pt x="64470" y="185994"/>
                </a:moveTo>
                <a:lnTo>
                  <a:pt x="185994" y="185994"/>
                </a:lnTo>
                <a:lnTo>
                  <a:pt x="185994" y="64470"/>
                </a:lnTo>
                <a:lnTo>
                  <a:pt x="300391" y="64470"/>
                </a:lnTo>
                <a:lnTo>
                  <a:pt x="300391" y="185994"/>
                </a:lnTo>
                <a:lnTo>
                  <a:pt x="421915" y="185994"/>
                </a:lnTo>
                <a:lnTo>
                  <a:pt x="421915" y="300391"/>
                </a:lnTo>
                <a:lnTo>
                  <a:pt x="300391" y="300391"/>
                </a:lnTo>
                <a:lnTo>
                  <a:pt x="300391" y="421915"/>
                </a:lnTo>
                <a:lnTo>
                  <a:pt x="185994" y="421915"/>
                </a:lnTo>
                <a:lnTo>
                  <a:pt x="185994" y="300391"/>
                </a:lnTo>
                <a:lnTo>
                  <a:pt x="64470" y="300391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407963" y="1687834"/>
            <a:ext cx="46563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28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¿En qué hicieron especial atención y a qué hicieron caso omiso?</a:t>
            </a:r>
            <a:endParaRPr b="1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1921437" y="3178665"/>
            <a:ext cx="1528800" cy="459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453533" y="3586466"/>
            <a:ext cx="4464600" cy="12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u="none" cap="none" strike="noStrike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La comparación se extiende a medios nacional con mayor alcance a la sociedad en contextos específicos en dónde las diferencias puedan visualizarse incluso desde la estructura del propio discurso.</a:t>
            </a:r>
            <a:endParaRPr b="0" i="0" u="none" cap="none" strike="noStrike">
              <a:solidFill>
                <a:srgbClr val="EFEFE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4968596" y="518519"/>
            <a:ext cx="305207" cy="305207"/>
          </a:xfrm>
          <a:custGeom>
            <a:rect b="b" l="l" r="r" t="t"/>
            <a:pathLst>
              <a:path extrusionOk="0" h="486385" w="486385">
                <a:moveTo>
                  <a:pt x="64470" y="185994"/>
                </a:moveTo>
                <a:lnTo>
                  <a:pt x="185994" y="185994"/>
                </a:lnTo>
                <a:lnTo>
                  <a:pt x="185994" y="64470"/>
                </a:lnTo>
                <a:lnTo>
                  <a:pt x="300391" y="64470"/>
                </a:lnTo>
                <a:lnTo>
                  <a:pt x="300391" y="185994"/>
                </a:lnTo>
                <a:lnTo>
                  <a:pt x="421915" y="185994"/>
                </a:lnTo>
                <a:lnTo>
                  <a:pt x="421915" y="300391"/>
                </a:lnTo>
                <a:lnTo>
                  <a:pt x="300391" y="300391"/>
                </a:lnTo>
                <a:lnTo>
                  <a:pt x="300391" y="421915"/>
                </a:lnTo>
                <a:lnTo>
                  <a:pt x="185994" y="421915"/>
                </a:lnTo>
                <a:lnTo>
                  <a:pt x="185994" y="300391"/>
                </a:lnTo>
                <a:lnTo>
                  <a:pt x="64470" y="300391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350" y="422875"/>
            <a:ext cx="1538398" cy="871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4095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unicacion-1080x640-1-6.jpg" id="110" name="Google Shape;11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4836" y="225082"/>
            <a:ext cx="7276075" cy="431174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/>
          <p:nvPr/>
        </p:nvSpPr>
        <p:spPr>
          <a:xfrm>
            <a:off x="395971" y="1278816"/>
            <a:ext cx="574675" cy="574675"/>
          </a:xfrm>
          <a:custGeom>
            <a:rect b="b" l="l" r="r" t="t"/>
            <a:pathLst>
              <a:path extrusionOk="0" h="575488" w="575488">
                <a:moveTo>
                  <a:pt x="76281" y="220067"/>
                </a:moveTo>
                <a:lnTo>
                  <a:pt x="220067" y="220067"/>
                </a:lnTo>
                <a:lnTo>
                  <a:pt x="220067" y="76281"/>
                </a:lnTo>
                <a:lnTo>
                  <a:pt x="355421" y="76281"/>
                </a:lnTo>
                <a:lnTo>
                  <a:pt x="355421" y="220067"/>
                </a:lnTo>
                <a:lnTo>
                  <a:pt x="499207" y="220067"/>
                </a:lnTo>
                <a:lnTo>
                  <a:pt x="499207" y="355421"/>
                </a:lnTo>
                <a:lnTo>
                  <a:pt x="355421" y="355421"/>
                </a:lnTo>
                <a:lnTo>
                  <a:pt x="355421" y="499207"/>
                </a:lnTo>
                <a:lnTo>
                  <a:pt x="220067" y="499207"/>
                </a:lnTo>
                <a:lnTo>
                  <a:pt x="220067" y="355421"/>
                </a:lnTo>
                <a:lnTo>
                  <a:pt x="76281" y="35542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 txBox="1"/>
          <p:nvPr/>
        </p:nvSpPr>
        <p:spPr>
          <a:xfrm>
            <a:off x="529110" y="1339945"/>
            <a:ext cx="3004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3200"/>
              <a:buFont typeface="Open Sans"/>
              <a:buNone/>
            </a:pPr>
            <a:r>
              <a:rPr b="1" i="0" lang="es-AR" sz="28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Frecuencia</a:t>
            </a:r>
            <a:endParaRPr b="1" i="0" sz="2800" u="none" cap="none" strike="noStrik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1298648" y="2323953"/>
            <a:ext cx="1252537" cy="7937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2876116" y="2259399"/>
            <a:ext cx="1267200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EA"/>
              </a:buClr>
              <a:buSzPts val="3200"/>
              <a:buFont typeface="Open San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Encode Sans Medium"/>
              <a:ea typeface="Encode Sans Medium"/>
              <a:cs typeface="Encode Sans Medium"/>
              <a:sym typeface="Encode Sans Medium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7021512" y="4660900"/>
            <a:ext cx="215900" cy="21431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7472362" y="4660900"/>
            <a:ext cx="214312" cy="21431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7923212" y="4660900"/>
            <a:ext cx="214312" cy="21431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295422" y="1948375"/>
            <a:ext cx="4712676" cy="4572000"/>
          </a:xfrm>
          <a:prstGeom prst="rect">
            <a:avLst/>
          </a:prstGeom>
          <a:solidFill>
            <a:srgbClr val="0194DB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350" y="422875"/>
            <a:ext cx="1193501" cy="69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 txBox="1"/>
          <p:nvPr/>
        </p:nvSpPr>
        <p:spPr>
          <a:xfrm>
            <a:off x="88250" y="2085896"/>
            <a:ext cx="300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3200"/>
              <a:buFont typeface="Open Sans"/>
              <a:buNone/>
            </a:pPr>
            <a:r>
              <a:rPr b="1" i="0" lang="es-AR" sz="20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Ámbito Financiero</a:t>
            </a:r>
            <a:endParaRPr b="1" i="0" sz="2000" u="none" cap="none" strike="noStrik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21" name="Google Shape;121;p3"/>
          <p:cNvSpPr/>
          <p:nvPr/>
        </p:nvSpPr>
        <p:spPr>
          <a:xfrm rot="5400000">
            <a:off x="1245832" y="2590713"/>
            <a:ext cx="398700" cy="26040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-56933" y="3025123"/>
            <a:ext cx="300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3200"/>
              <a:buFont typeface="Open Sans"/>
              <a:buNone/>
            </a:pPr>
            <a:r>
              <a:rPr b="1" i="0" lang="es-AR" sz="20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5 Notas</a:t>
            </a:r>
            <a:endParaRPr b="1" i="0" sz="2000" u="none" cap="none" strike="noStrik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23" name="Google Shape;123;p3"/>
          <p:cNvSpPr txBox="1"/>
          <p:nvPr/>
        </p:nvSpPr>
        <p:spPr>
          <a:xfrm>
            <a:off x="2076901" y="2596017"/>
            <a:ext cx="300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3200"/>
              <a:buFont typeface="Open Sans"/>
              <a:buNone/>
            </a:pPr>
            <a:r>
              <a:rPr b="1" i="0" lang="es-AR" sz="20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El Cronista</a:t>
            </a:r>
            <a:endParaRPr b="1" i="0" sz="2000" u="none" cap="none" strike="noStrik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24" name="Google Shape;124;p3"/>
          <p:cNvSpPr/>
          <p:nvPr/>
        </p:nvSpPr>
        <p:spPr>
          <a:xfrm rot="5400000">
            <a:off x="3379653" y="3132998"/>
            <a:ext cx="398700" cy="26040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"/>
          <p:cNvSpPr txBox="1"/>
          <p:nvPr/>
        </p:nvSpPr>
        <p:spPr>
          <a:xfrm>
            <a:off x="2171090" y="3530179"/>
            <a:ext cx="281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3200"/>
              <a:buFont typeface="Open Sans"/>
              <a:buNone/>
            </a:pPr>
            <a:r>
              <a:rPr b="1" i="0" lang="es-AR" sz="20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5 Notas</a:t>
            </a:r>
            <a:endParaRPr b="1" i="0" sz="2000" u="none" cap="none" strike="noStrik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-56925" y="4174611"/>
            <a:ext cx="300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3200"/>
              <a:buFont typeface="Open Sans"/>
              <a:buNone/>
            </a:pPr>
            <a:r>
              <a:rPr b="1" i="0" lang="es-AR" sz="20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Infobae</a:t>
            </a:r>
            <a:endParaRPr b="1" i="0" sz="2000" u="none" cap="none" strike="noStrik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27" name="Google Shape;127;p3"/>
          <p:cNvSpPr/>
          <p:nvPr/>
        </p:nvSpPr>
        <p:spPr>
          <a:xfrm rot="5400000">
            <a:off x="1245831" y="4694608"/>
            <a:ext cx="398700" cy="26040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-56925" y="5099580"/>
            <a:ext cx="300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3200"/>
              <a:buFont typeface="Open Sans"/>
              <a:buNone/>
            </a:pPr>
            <a:r>
              <a:rPr b="1" i="0" lang="es-AR" sz="20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4 Notas</a:t>
            </a:r>
            <a:endParaRPr b="1" i="0" sz="2000" u="none" cap="none" strike="noStrik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2094478" y="4587290"/>
            <a:ext cx="300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3200"/>
              <a:buFont typeface="Open Sans"/>
              <a:buNone/>
            </a:pPr>
            <a:r>
              <a:rPr b="1" i="0" lang="es-AR" sz="20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Perfil</a:t>
            </a:r>
            <a:endParaRPr b="1" i="0" sz="2000" u="none" cap="none" strike="noStrik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30" name="Google Shape;130;p3"/>
          <p:cNvSpPr/>
          <p:nvPr/>
        </p:nvSpPr>
        <p:spPr>
          <a:xfrm rot="5400000">
            <a:off x="3362212" y="5100464"/>
            <a:ext cx="398400" cy="26010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3"/>
          <p:cNvSpPr txBox="1"/>
          <p:nvPr/>
        </p:nvSpPr>
        <p:spPr>
          <a:xfrm>
            <a:off x="2059290" y="5552404"/>
            <a:ext cx="300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3200"/>
              <a:buFont typeface="Open Sans"/>
              <a:buNone/>
            </a:pPr>
            <a:r>
              <a:rPr b="1" i="0" lang="es-AR" sz="20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4 Notas</a:t>
            </a:r>
            <a:endParaRPr b="1" i="0" sz="2000" u="none" cap="none" strike="noStrik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4095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/>
          <p:nvPr/>
        </p:nvSpPr>
        <p:spPr>
          <a:xfrm>
            <a:off x="10830275" y="5866512"/>
            <a:ext cx="556938" cy="574049"/>
          </a:xfrm>
          <a:custGeom>
            <a:rect b="b" l="l" r="r" t="t"/>
            <a:pathLst>
              <a:path extrusionOk="0" h="575488" w="556938">
                <a:moveTo>
                  <a:pt x="73822" y="222248"/>
                </a:moveTo>
                <a:lnTo>
                  <a:pt x="212973" y="222248"/>
                </a:lnTo>
                <a:lnTo>
                  <a:pt x="212973" y="76281"/>
                </a:lnTo>
                <a:lnTo>
                  <a:pt x="343965" y="76281"/>
                </a:lnTo>
                <a:lnTo>
                  <a:pt x="343965" y="222248"/>
                </a:lnTo>
                <a:lnTo>
                  <a:pt x="483116" y="222248"/>
                </a:lnTo>
                <a:lnTo>
                  <a:pt x="483116" y="353240"/>
                </a:lnTo>
                <a:lnTo>
                  <a:pt x="343965" y="353240"/>
                </a:lnTo>
                <a:lnTo>
                  <a:pt x="343965" y="499207"/>
                </a:lnTo>
                <a:lnTo>
                  <a:pt x="212973" y="499207"/>
                </a:lnTo>
                <a:lnTo>
                  <a:pt x="212973" y="353240"/>
                </a:lnTo>
                <a:lnTo>
                  <a:pt x="73822" y="35324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6148975" y="840951"/>
            <a:ext cx="780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4400"/>
              <a:buFont typeface="Open Sans"/>
              <a:buNone/>
            </a:pPr>
            <a:r>
              <a:rPr b="1" i="0" lang="es-AR" sz="24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Sección en el periódico</a:t>
            </a:r>
            <a:endParaRPr b="1" i="0" sz="2400" u="none" cap="none" strike="noStrik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7303733" y="1426739"/>
            <a:ext cx="1211400" cy="77700"/>
          </a:xfrm>
          <a:prstGeom prst="roundRect">
            <a:avLst>
              <a:gd fmla="val 16667" name="adj"/>
            </a:avLst>
          </a:prstGeom>
          <a:solidFill>
            <a:srgbClr val="EC37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4948748" y="1821177"/>
            <a:ext cx="643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EA"/>
              </a:buClr>
              <a:buSzPts val="4400"/>
              <a:buFont typeface="Open Sans"/>
              <a:buNone/>
            </a:pPr>
            <a:r>
              <a:rPr b="1" i="0" lang="es-AR" sz="36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¿FUERON NOTA CENTRAL?</a:t>
            </a:r>
            <a:endParaRPr b="1" i="0" sz="3600" u="none" cap="none" strike="noStrik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4872971" y="2760291"/>
            <a:ext cx="4698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1800"/>
              <a:buFont typeface="Open Sans"/>
              <a:buNone/>
            </a:pPr>
            <a:r>
              <a:rPr b="0" i="0" lang="es-AR" sz="32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SOCIEDAD</a:t>
            </a:r>
            <a:endParaRPr b="0" i="0" sz="3200" u="none" cap="none" strike="noStrik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41" name="Google Shape;14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66800" y="422875"/>
            <a:ext cx="1193501" cy="69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4"/>
          <p:cNvSpPr txBox="1"/>
          <p:nvPr/>
        </p:nvSpPr>
        <p:spPr>
          <a:xfrm>
            <a:off x="7343050" y="2887733"/>
            <a:ext cx="4698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1800"/>
              <a:buFont typeface="Open Sans"/>
              <a:buNone/>
            </a:pPr>
            <a:r>
              <a:rPr b="0" i="0" lang="es-AR" sz="32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ECONOMIA Y POLITICA</a:t>
            </a:r>
            <a:endParaRPr b="0" i="0" sz="3200" u="none" cap="none" strike="noStrik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43" name="Google Shape;143;p4"/>
          <p:cNvSpPr txBox="1"/>
          <p:nvPr/>
        </p:nvSpPr>
        <p:spPr>
          <a:xfrm>
            <a:off x="5283122" y="3787982"/>
            <a:ext cx="4698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1800"/>
              <a:buFont typeface="Open Sans"/>
              <a:buNone/>
            </a:pPr>
            <a:r>
              <a:rPr lang="es-AR" sz="32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ECONOMÍA</a:t>
            </a:r>
            <a:endParaRPr b="0" i="0" sz="3200" u="none" cap="none" strike="noStrik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44" name="Google Shape;144;p4"/>
          <p:cNvSpPr txBox="1"/>
          <p:nvPr/>
        </p:nvSpPr>
        <p:spPr>
          <a:xfrm>
            <a:off x="8085615" y="3637923"/>
            <a:ext cx="4698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1800"/>
              <a:buFont typeface="Open Sans"/>
              <a:buNone/>
            </a:pPr>
            <a:r>
              <a:rPr lang="es-AR" sz="32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POLÍTICA</a:t>
            </a:r>
            <a:endParaRPr b="0" i="0" sz="3200" u="none" cap="none" strike="noStrik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45" name="Google Shape;145;p4"/>
          <p:cNvSpPr txBox="1"/>
          <p:nvPr/>
        </p:nvSpPr>
        <p:spPr>
          <a:xfrm>
            <a:off x="6011239" y="4601142"/>
            <a:ext cx="4698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1800"/>
              <a:buFont typeface="Open Sans"/>
              <a:buNone/>
            </a:pPr>
            <a:r>
              <a:rPr b="0" i="0" lang="es-AR" sz="32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SOCIEDAD Y </a:t>
            </a:r>
            <a:r>
              <a:rPr lang="es-AR" sz="32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POLÍTICA</a:t>
            </a:r>
            <a:endParaRPr b="0" i="0" sz="3200" u="none" cap="none" strike="noStrik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descr="etiquetado frontal.jpg" id="146" name="Google Shape;14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314629">
            <a:off x="1341125" y="3324747"/>
            <a:ext cx="2813539" cy="24904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scarga.png" id="147" name="Google Shape;147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7422" y="1556677"/>
            <a:ext cx="3024553" cy="1861263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4"/>
          <p:cNvSpPr/>
          <p:nvPr/>
        </p:nvSpPr>
        <p:spPr>
          <a:xfrm>
            <a:off x="1879281" y="2018567"/>
            <a:ext cx="1449000" cy="900300"/>
          </a:xfrm>
          <a:prstGeom prst="ellipse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¿Y LA SALUD?</a:t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4095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y de Etiquetado Frontal.jpg" id="153" name="Google Shape;153;p5"/>
          <p:cNvPicPr preferRelativeResize="0"/>
          <p:nvPr/>
        </p:nvPicPr>
        <p:blipFill rotWithShape="1">
          <a:blip r:embed="rId3">
            <a:alphaModFix/>
          </a:blip>
          <a:srcRect b="42397" l="0" r="0" t="6220"/>
          <a:stretch/>
        </p:blipFill>
        <p:spPr>
          <a:xfrm>
            <a:off x="604912" y="1999212"/>
            <a:ext cx="3686908" cy="168652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5"/>
          <p:cNvSpPr/>
          <p:nvPr/>
        </p:nvSpPr>
        <p:spPr>
          <a:xfrm>
            <a:off x="5542671" y="2771334"/>
            <a:ext cx="5753685" cy="2700997"/>
          </a:xfrm>
          <a:prstGeom prst="roundRect">
            <a:avLst>
              <a:gd fmla="val 16667" name="adj"/>
            </a:avLst>
          </a:prstGeom>
          <a:solidFill>
            <a:srgbClr val="DBDBDB"/>
          </a:solidFill>
          <a:ln cap="flat" cmpd="sng" w="25400">
            <a:solidFill>
              <a:srgbClr val="F12D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0" y="3601329"/>
            <a:ext cx="4572000" cy="325667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5"/>
          <p:cNvSpPr/>
          <p:nvPr/>
        </p:nvSpPr>
        <p:spPr>
          <a:xfrm>
            <a:off x="3902237" y="4166364"/>
            <a:ext cx="574049" cy="576927"/>
          </a:xfrm>
          <a:custGeom>
            <a:rect b="b" l="l" r="r" t="t"/>
            <a:pathLst>
              <a:path extrusionOk="0" h="575488" w="575488">
                <a:moveTo>
                  <a:pt x="76281" y="220067"/>
                </a:moveTo>
                <a:lnTo>
                  <a:pt x="220067" y="220067"/>
                </a:lnTo>
                <a:lnTo>
                  <a:pt x="220067" y="76281"/>
                </a:lnTo>
                <a:lnTo>
                  <a:pt x="355421" y="76281"/>
                </a:lnTo>
                <a:lnTo>
                  <a:pt x="355421" y="220067"/>
                </a:lnTo>
                <a:lnTo>
                  <a:pt x="499207" y="220067"/>
                </a:lnTo>
                <a:lnTo>
                  <a:pt x="499207" y="355421"/>
                </a:lnTo>
                <a:lnTo>
                  <a:pt x="355421" y="355421"/>
                </a:lnTo>
                <a:lnTo>
                  <a:pt x="355421" y="499207"/>
                </a:lnTo>
                <a:lnTo>
                  <a:pt x="220067" y="499207"/>
                </a:lnTo>
                <a:lnTo>
                  <a:pt x="220067" y="355421"/>
                </a:lnTo>
                <a:lnTo>
                  <a:pt x="76281" y="355421"/>
                </a:lnTo>
                <a:close/>
              </a:path>
            </a:pathLst>
          </a:custGeom>
          <a:solidFill>
            <a:srgbClr val="EC37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5"/>
          <p:cNvSpPr txBox="1"/>
          <p:nvPr/>
        </p:nvSpPr>
        <p:spPr>
          <a:xfrm>
            <a:off x="5400891" y="955105"/>
            <a:ext cx="4744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EA"/>
              </a:buClr>
              <a:buSzPts val="3600"/>
              <a:buFont typeface="Open Sans"/>
              <a:buNone/>
            </a:pPr>
            <a:r>
              <a:rPr b="1" i="0" lang="es-AR" sz="36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¿Quiénes escriben?</a:t>
            </a:r>
            <a:endParaRPr b="1" i="0" sz="1400" u="none" cap="none" strike="noStrik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58" name="Google Shape;158;p5"/>
          <p:cNvSpPr txBox="1"/>
          <p:nvPr/>
        </p:nvSpPr>
        <p:spPr>
          <a:xfrm>
            <a:off x="386525" y="3977667"/>
            <a:ext cx="39951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EA"/>
              </a:buClr>
              <a:buSzPts val="4400"/>
              <a:buFont typeface="Open Sans"/>
              <a:buNone/>
            </a:pPr>
            <a:r>
              <a:rPr b="0" i="0" lang="es-AR" sz="2800" u="none" cap="none" strike="noStrike">
                <a:solidFill>
                  <a:srgbClr val="274EEA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NO HAY NOTAS DE AUTOR</a:t>
            </a:r>
            <a:endParaRPr b="0" i="0" sz="2800" u="none" cap="none" strike="noStrike">
              <a:solidFill>
                <a:srgbClr val="274EEA"/>
              </a:solidFill>
              <a:latin typeface="Encode Sans ExtraBold"/>
              <a:ea typeface="Encode Sans ExtraBold"/>
              <a:cs typeface="Encode Sans ExtraBold"/>
              <a:sym typeface="Encode Sans ExtraBold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386524" y="5002969"/>
            <a:ext cx="36216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EA"/>
              </a:buClr>
              <a:buSzPts val="2800"/>
              <a:buFont typeface="Open Sans"/>
              <a:buNone/>
            </a:pPr>
            <a:r>
              <a:rPr b="0" i="0" lang="es-AR" sz="2800" u="none" cap="none" strike="noStrike">
                <a:solidFill>
                  <a:srgbClr val="274EEA"/>
                </a:solidFill>
                <a:latin typeface="Encode Sans"/>
                <a:ea typeface="Encode Sans"/>
                <a:cs typeface="Encode Sans"/>
                <a:sym typeface="Encode Sans"/>
              </a:rPr>
              <a:t>NO UTILIZAN ARGUMENTOS TEÓRICOS</a:t>
            </a:r>
            <a:endParaRPr b="0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60" name="Google Shape;160;p5"/>
          <p:cNvSpPr/>
          <p:nvPr/>
        </p:nvSpPr>
        <p:spPr>
          <a:xfrm>
            <a:off x="10834800" y="6616905"/>
            <a:ext cx="1357200" cy="58800"/>
          </a:xfrm>
          <a:prstGeom prst="roundRect">
            <a:avLst>
              <a:gd fmla="val 16667" name="adj"/>
            </a:avLst>
          </a:prstGeom>
          <a:solidFill>
            <a:srgbClr val="EC37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5446969" y="1774913"/>
            <a:ext cx="5945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AR" sz="16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¿Cuál es la profesión? ¿Utilizan argumentos propios?</a:t>
            </a:r>
            <a:endParaRPr b="0" i="0" sz="1600" u="none" cap="none" strike="noStrik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62" name="Google Shape;16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66800" y="422875"/>
            <a:ext cx="1193501" cy="694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scarga.jpg" id="163" name="Google Shape;16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48622" y="223407"/>
            <a:ext cx="3553704" cy="186856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5"/>
          <p:cNvSpPr txBox="1"/>
          <p:nvPr/>
        </p:nvSpPr>
        <p:spPr>
          <a:xfrm>
            <a:off x="5697415" y="2855742"/>
            <a:ext cx="448759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2400" u="none" cap="none" strike="noStrike">
                <a:solidFill>
                  <a:srgbClr val="274EEA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ECONOMISTAS</a:t>
            </a:r>
            <a:endParaRPr/>
          </a:p>
        </p:txBody>
      </p:sp>
      <p:sp>
        <p:nvSpPr>
          <p:cNvPr id="165" name="Google Shape;165;p5"/>
          <p:cNvSpPr txBox="1"/>
          <p:nvPr/>
        </p:nvSpPr>
        <p:spPr>
          <a:xfrm>
            <a:off x="5697372" y="3317406"/>
            <a:ext cx="4487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2400" u="none" cap="none" strike="noStrike">
                <a:solidFill>
                  <a:srgbClr val="274EEA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MERCADOLOGXS</a:t>
            </a:r>
            <a:endParaRPr/>
          </a:p>
        </p:txBody>
      </p:sp>
      <p:sp>
        <p:nvSpPr>
          <p:cNvPr id="166" name="Google Shape;166;p5"/>
          <p:cNvSpPr txBox="1"/>
          <p:nvPr/>
        </p:nvSpPr>
        <p:spPr>
          <a:xfrm>
            <a:off x="5681000" y="3697458"/>
            <a:ext cx="527773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2400" u="none" cap="none" strike="noStrike">
                <a:solidFill>
                  <a:srgbClr val="274EEA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ESPECIALISTAS</a:t>
            </a:r>
            <a:r>
              <a:rPr b="1" i="0" lang="es-AR" sz="24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s-AR" sz="2400" u="none" cap="none" strike="noStrike">
                <a:solidFill>
                  <a:srgbClr val="274EEA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EN</a:t>
            </a:r>
            <a:r>
              <a:rPr b="1" i="0" lang="es-AR" sz="24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s-AR" sz="2400" u="none" cap="none" strike="noStrike">
                <a:solidFill>
                  <a:srgbClr val="274EEA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COMERCIO</a:t>
            </a:r>
            <a:endParaRPr/>
          </a:p>
        </p:txBody>
      </p:sp>
      <p:sp>
        <p:nvSpPr>
          <p:cNvPr id="167" name="Google Shape;167;p5"/>
          <p:cNvSpPr txBox="1"/>
          <p:nvPr/>
        </p:nvSpPr>
        <p:spPr>
          <a:xfrm>
            <a:off x="5706791" y="4581379"/>
            <a:ext cx="532228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2400" u="none" cap="none" strike="noStrike">
                <a:solidFill>
                  <a:srgbClr val="274EEA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PERIODISTAS Y</a:t>
            </a:r>
            <a:r>
              <a:rPr b="1" i="0" lang="es-AR" sz="2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s-AR" sz="2400" u="none" cap="none" strike="noStrike">
                <a:solidFill>
                  <a:srgbClr val="274EEA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COMUNICADORES</a:t>
            </a:r>
            <a:r>
              <a:rPr b="1" i="0" lang="es-AR" sz="2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s-AR" sz="2400" u="none" cap="none" strike="noStrike">
                <a:solidFill>
                  <a:srgbClr val="274EEA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SOCIALES</a:t>
            </a:r>
            <a:endParaRPr/>
          </a:p>
        </p:txBody>
      </p:sp>
      <p:sp>
        <p:nvSpPr>
          <p:cNvPr id="168" name="Google Shape;168;p5"/>
          <p:cNvSpPr txBox="1"/>
          <p:nvPr/>
        </p:nvSpPr>
        <p:spPr>
          <a:xfrm>
            <a:off x="5695070" y="4119487"/>
            <a:ext cx="448759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2400" u="none" cap="none" strike="noStrike">
                <a:solidFill>
                  <a:srgbClr val="274EEA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FUNCIONARIOS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4095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 txBox="1"/>
          <p:nvPr/>
        </p:nvSpPr>
        <p:spPr>
          <a:xfrm>
            <a:off x="0" y="3348110"/>
            <a:ext cx="7562850" cy="2841675"/>
          </a:xfrm>
          <a:prstGeom prst="rect">
            <a:avLst/>
          </a:prstGeom>
          <a:solidFill>
            <a:srgbClr val="0194DB"/>
          </a:solidFill>
          <a:ln>
            <a:noFill/>
          </a:ln>
          <a:effectLst>
            <a:outerShdw blurRad="63500" dir="5400000" dist="50800">
              <a:srgbClr val="000000">
                <a:alpha val="474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6"/>
          <p:cNvSpPr txBox="1"/>
          <p:nvPr/>
        </p:nvSpPr>
        <p:spPr>
          <a:xfrm>
            <a:off x="211812" y="2268537"/>
            <a:ext cx="5346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EA"/>
              </a:buClr>
              <a:buSzPts val="3600"/>
              <a:buFont typeface="Open Sans"/>
              <a:buNone/>
            </a:pPr>
            <a:r>
              <a:rPr b="1" i="0" lang="es-AR" sz="36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VOCES</a:t>
            </a:r>
            <a:endParaRPr b="1" i="0" sz="1400" u="none" cap="none" strike="noStrik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75" name="Google Shape;175;p6"/>
          <p:cNvSpPr/>
          <p:nvPr/>
        </p:nvSpPr>
        <p:spPr>
          <a:xfrm>
            <a:off x="4754562" y="1512887"/>
            <a:ext cx="576262" cy="588962"/>
          </a:xfrm>
          <a:custGeom>
            <a:rect b="b" l="l" r="r" t="t"/>
            <a:pathLst>
              <a:path extrusionOk="0" h="589586" w="575488">
                <a:moveTo>
                  <a:pt x="76281" y="227116"/>
                </a:moveTo>
                <a:lnTo>
                  <a:pt x="220067" y="227116"/>
                </a:lnTo>
                <a:lnTo>
                  <a:pt x="220067" y="78150"/>
                </a:lnTo>
                <a:lnTo>
                  <a:pt x="355421" y="78150"/>
                </a:lnTo>
                <a:lnTo>
                  <a:pt x="355421" y="227116"/>
                </a:lnTo>
                <a:lnTo>
                  <a:pt x="499207" y="227116"/>
                </a:lnTo>
                <a:lnTo>
                  <a:pt x="499207" y="362470"/>
                </a:lnTo>
                <a:lnTo>
                  <a:pt x="355421" y="362470"/>
                </a:lnTo>
                <a:lnTo>
                  <a:pt x="355421" y="511436"/>
                </a:lnTo>
                <a:lnTo>
                  <a:pt x="220067" y="511436"/>
                </a:lnTo>
                <a:lnTo>
                  <a:pt x="220067" y="362470"/>
                </a:lnTo>
                <a:lnTo>
                  <a:pt x="76281" y="362470"/>
                </a:lnTo>
                <a:close/>
              </a:path>
            </a:pathLst>
          </a:custGeom>
          <a:solidFill>
            <a:srgbClr val="274E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6"/>
          <p:cNvSpPr/>
          <p:nvPr/>
        </p:nvSpPr>
        <p:spPr>
          <a:xfrm>
            <a:off x="5226050" y="2222500"/>
            <a:ext cx="1357312" cy="46037"/>
          </a:xfrm>
          <a:prstGeom prst="roundRect">
            <a:avLst>
              <a:gd fmla="val 16667" name="adj"/>
            </a:avLst>
          </a:prstGeom>
          <a:solidFill>
            <a:srgbClr val="274E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6"/>
          <p:cNvSpPr txBox="1"/>
          <p:nvPr/>
        </p:nvSpPr>
        <p:spPr>
          <a:xfrm>
            <a:off x="211800" y="3598214"/>
            <a:ext cx="5534100" cy="24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000"/>
              <a:buFont typeface="Open Sans"/>
              <a:buNone/>
            </a:pPr>
            <a:r>
              <a:rPr b="1" i="0" lang="es-AR" sz="18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EMPRESARIALES: 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18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Industria Lechera e Industria Azucarera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18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COPAL y CIPAM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000"/>
              <a:buFont typeface="Open Sans"/>
              <a:buNone/>
            </a:pPr>
            <a:r>
              <a:rPr b="1" i="0" lang="es-AR" sz="18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MOVIMIENTO SOCIALES: 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18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Fundaciones de </a:t>
            </a:r>
            <a:r>
              <a:rPr b="1" lang="es-AR" sz="1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cardíacos</a:t>
            </a:r>
            <a:r>
              <a:rPr b="1" i="0" lang="es-AR" sz="18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y diabéticos o celiacos.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000"/>
              <a:buFont typeface="Open Sans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78" name="Google Shape;17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350" y="422875"/>
            <a:ext cx="1193501" cy="694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tiquetado.jpg" id="179" name="Google Shape;17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64225" y="1"/>
            <a:ext cx="7527776" cy="423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4095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"/>
          <p:cNvSpPr txBox="1"/>
          <p:nvPr/>
        </p:nvSpPr>
        <p:spPr>
          <a:xfrm>
            <a:off x="0" y="0"/>
            <a:ext cx="4981500" cy="6858000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63500" dir="5400000" dist="50800">
              <a:srgbClr val="000000">
                <a:alpha val="15686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escarga (1).jpg" id="185" name="Google Shape;18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97945"/>
            <a:ext cx="5022166" cy="39600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Google Shape;186;p7"/>
          <p:cNvGrpSpPr/>
          <p:nvPr/>
        </p:nvGrpSpPr>
        <p:grpSpPr>
          <a:xfrm>
            <a:off x="3713162" y="163512"/>
            <a:ext cx="8186737" cy="3021012"/>
            <a:chOff x="3713093" y="163039"/>
            <a:chExt cx="8187359" cy="3021496"/>
          </a:xfrm>
        </p:grpSpPr>
        <p:sp>
          <p:nvSpPr>
            <p:cNvPr id="187" name="Google Shape;187;p7"/>
            <p:cNvSpPr txBox="1"/>
            <p:nvPr/>
          </p:nvSpPr>
          <p:spPr>
            <a:xfrm>
              <a:off x="3713093" y="163039"/>
              <a:ext cx="8187359" cy="3021496"/>
            </a:xfrm>
            <a:prstGeom prst="rect">
              <a:avLst/>
            </a:prstGeom>
            <a:solidFill>
              <a:srgbClr val="0194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  <p:sp>
          <p:nvSpPr>
            <p:cNvPr id="188" name="Google Shape;188;p7"/>
            <p:cNvSpPr txBox="1"/>
            <p:nvPr/>
          </p:nvSpPr>
          <p:spPr>
            <a:xfrm>
              <a:off x="5204593" y="378687"/>
              <a:ext cx="1295400" cy="831300"/>
            </a:xfrm>
            <a:prstGeom prst="rect">
              <a:avLst/>
            </a:prstGeom>
            <a:solidFill>
              <a:srgbClr val="0194D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ts val="4800"/>
                <a:buFont typeface="Century Gothic"/>
                <a:buNone/>
              </a:pPr>
              <a:r>
                <a:rPr b="0" i="0" lang="es-AR" sz="4800" u="none" cap="none" strike="noStrike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01.</a:t>
              </a:r>
              <a:endParaRPr b="0" i="0" sz="14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  <p:sp>
          <p:nvSpPr>
            <p:cNvPr id="189" name="Google Shape;189;p7"/>
            <p:cNvSpPr txBox="1"/>
            <p:nvPr/>
          </p:nvSpPr>
          <p:spPr>
            <a:xfrm>
              <a:off x="6722953" y="471083"/>
              <a:ext cx="4677900" cy="646500"/>
            </a:xfrm>
            <a:prstGeom prst="rect">
              <a:avLst/>
            </a:prstGeom>
            <a:solidFill>
              <a:srgbClr val="0194D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ts val="1800"/>
                <a:buFont typeface="Open Sans"/>
                <a:buNone/>
              </a:pPr>
              <a:r>
                <a:rPr i="0" lang="es-AR" sz="1800" u="none" cap="none" strike="noStrike">
                  <a:solidFill>
                    <a:schemeClr val="lt1"/>
                  </a:solidFill>
                  <a:latin typeface="Encode Sans SemiBold"/>
                  <a:ea typeface="Encode Sans SemiBold"/>
                  <a:cs typeface="Encode Sans SemiBold"/>
                  <a:sym typeface="Encode Sans SemiBold"/>
                </a:rPr>
                <a:t>El Etiquetado Frontal se encuentra en la Agenda Sanitaria pero…</a:t>
              </a:r>
              <a:endParaRPr i="0" sz="1800" u="none" cap="none" strike="noStrike">
                <a:solidFill>
                  <a:schemeClr val="lt1"/>
                </a:solidFill>
                <a:latin typeface="Encode Sans SemiBold"/>
                <a:ea typeface="Encode Sans SemiBold"/>
                <a:cs typeface="Encode Sans SemiBold"/>
                <a:sym typeface="Encode Sans SemiBold"/>
              </a:endParaRPr>
            </a:p>
          </p:txBody>
        </p:sp>
        <p:sp>
          <p:nvSpPr>
            <p:cNvPr id="190" name="Google Shape;190;p7"/>
            <p:cNvSpPr txBox="1"/>
            <p:nvPr/>
          </p:nvSpPr>
          <p:spPr>
            <a:xfrm>
              <a:off x="6722941" y="1301215"/>
              <a:ext cx="4791000" cy="1323900"/>
            </a:xfrm>
            <a:prstGeom prst="rect">
              <a:avLst/>
            </a:prstGeom>
            <a:solidFill>
              <a:srgbClr val="0194D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ts val="1600"/>
                <a:buFont typeface="Open Sans"/>
                <a:buNone/>
              </a:pPr>
              <a:r>
                <a:rPr b="0" i="0" lang="es-AR" sz="1600" u="none" cap="none" strike="noStrike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No hubo voces de especialistas en comunicación y salud.</a:t>
              </a:r>
              <a:endParaRPr sz="1600"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ts val="1600"/>
                <a:buFont typeface="Open Sans"/>
                <a:buNone/>
              </a:pPr>
              <a:r>
                <a:rPr b="0" i="0" lang="es-AR" sz="1600" u="none" cap="none" strike="noStrike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Se ratificó desde áreas políticas y económicos, lejos del debate sanitario.</a:t>
              </a:r>
              <a:endParaRPr b="0" i="0" sz="16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</p:grpSp>
      <p:grpSp>
        <p:nvGrpSpPr>
          <p:cNvPr id="191" name="Google Shape;191;p7"/>
          <p:cNvGrpSpPr/>
          <p:nvPr/>
        </p:nvGrpSpPr>
        <p:grpSpPr>
          <a:xfrm>
            <a:off x="5204574" y="3804588"/>
            <a:ext cx="6309488" cy="1908335"/>
            <a:chOff x="5204575" y="3804161"/>
            <a:chExt cx="6309366" cy="1908282"/>
          </a:xfrm>
        </p:grpSpPr>
        <p:sp>
          <p:nvSpPr>
            <p:cNvPr id="192" name="Google Shape;192;p7"/>
            <p:cNvSpPr txBox="1"/>
            <p:nvPr/>
          </p:nvSpPr>
          <p:spPr>
            <a:xfrm>
              <a:off x="5204575" y="3804161"/>
              <a:ext cx="12954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ts val="4800"/>
                <a:buFont typeface="Century Gothic"/>
                <a:buNone/>
              </a:pPr>
              <a:r>
                <a:rPr b="0" i="0" lang="es-AR" sz="4800" u="none" cap="none" strike="noStrike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02.</a:t>
              </a:r>
              <a:endParaRPr b="0" i="0" sz="14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  <p:sp>
          <p:nvSpPr>
            <p:cNvPr id="193" name="Google Shape;193;p7"/>
            <p:cNvSpPr txBox="1"/>
            <p:nvPr/>
          </p:nvSpPr>
          <p:spPr>
            <a:xfrm>
              <a:off x="6722941" y="4065805"/>
              <a:ext cx="4677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ts val="1800"/>
                <a:buFont typeface="Open Sans"/>
                <a:buNone/>
              </a:pPr>
              <a:r>
                <a:rPr i="0" lang="es-AR" sz="1800" u="none" cap="none" strike="noStrike">
                  <a:solidFill>
                    <a:schemeClr val="lt1"/>
                  </a:solidFill>
                  <a:latin typeface="Encode Sans SemiBold"/>
                  <a:ea typeface="Encode Sans SemiBold"/>
                  <a:cs typeface="Encode Sans SemiBold"/>
                  <a:sym typeface="Encode Sans SemiBold"/>
                </a:rPr>
                <a:t>Por delante…</a:t>
              </a:r>
              <a:endParaRPr i="0" sz="1800" u="none" cap="none" strike="noStrike">
                <a:solidFill>
                  <a:schemeClr val="lt1"/>
                </a:solidFill>
                <a:latin typeface="Encode Sans SemiBold"/>
                <a:ea typeface="Encode Sans SemiBold"/>
                <a:cs typeface="Encode Sans SemiBold"/>
                <a:sym typeface="Encode Sans SemiBold"/>
              </a:endParaRPr>
            </a:p>
          </p:txBody>
        </p:sp>
        <p:sp>
          <p:nvSpPr>
            <p:cNvPr id="194" name="Google Shape;194;p7"/>
            <p:cNvSpPr txBox="1"/>
            <p:nvPr/>
          </p:nvSpPr>
          <p:spPr>
            <a:xfrm>
              <a:off x="6722941" y="4635143"/>
              <a:ext cx="4791000" cy="107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ts val="1600"/>
                <a:buFont typeface="Open Sans"/>
                <a:buNone/>
              </a:pPr>
              <a:r>
                <a:rPr b="0" i="0" lang="es-AR" sz="1600" u="none" cap="none" strike="noStrike">
                  <a:solidFill>
                    <a:schemeClr val="lt1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La lucha por la soberanía alimentaria y la ley de etiquetado frontal sigue vigente bajo la lucha contra las grandes empresas. </a:t>
              </a:r>
              <a:endParaRPr b="0" i="0" sz="16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endParaRPr>
            </a:p>
          </p:txBody>
        </p:sp>
      </p:grpSp>
      <p:pic>
        <p:nvPicPr>
          <p:cNvPr id="195" name="Google Shape;19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350" y="422875"/>
            <a:ext cx="1193501" cy="69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7"/>
          <p:cNvSpPr txBox="1"/>
          <p:nvPr/>
        </p:nvSpPr>
        <p:spPr>
          <a:xfrm>
            <a:off x="562700" y="1645925"/>
            <a:ext cx="3867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AR" sz="3600" u="none" cap="none" strike="noStrike">
                <a:solidFill>
                  <a:srgbClr val="7030A0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CONCLUSIONES</a:t>
            </a:r>
            <a:endParaRPr i="0" sz="3600" u="none" cap="none" strike="noStrike">
              <a:solidFill>
                <a:srgbClr val="7030A0"/>
              </a:solidFill>
              <a:latin typeface="Encode Sans ExtraBold"/>
              <a:ea typeface="Encode Sans ExtraBold"/>
              <a:cs typeface="Encode Sans ExtraBold"/>
              <a:sym typeface="Encode Sans ExtraBo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4095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8"/>
          <p:cNvPicPr preferRelativeResize="0"/>
          <p:nvPr/>
        </p:nvPicPr>
        <p:blipFill rotWithShape="1">
          <a:blip r:embed="rId3">
            <a:alphaModFix amt="80000"/>
          </a:blip>
          <a:srcRect b="0" l="0" r="0" t="0"/>
          <a:stretch/>
        </p:blipFill>
        <p:spPr>
          <a:xfrm>
            <a:off x="4375150" y="6308574"/>
            <a:ext cx="3441700" cy="19642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8"/>
          <p:cNvSpPr txBox="1"/>
          <p:nvPr/>
        </p:nvSpPr>
        <p:spPr>
          <a:xfrm>
            <a:off x="3855900" y="1797104"/>
            <a:ext cx="44802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5400"/>
              <a:buFont typeface="Open Sans"/>
              <a:buNone/>
            </a:pPr>
            <a:r>
              <a:rPr b="0" i="0" lang="es-AR" sz="7600" u="none" cap="none" strike="noStrike">
                <a:solidFill>
                  <a:srgbClr val="EFEFEF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¡Gracias!</a:t>
            </a:r>
            <a:endParaRPr b="0" i="0" sz="3600" u="none" cap="none" strike="noStrike">
              <a:solidFill>
                <a:srgbClr val="000000"/>
              </a:solidFill>
              <a:latin typeface="Encode Sans ExtraBold"/>
              <a:ea typeface="Encode Sans ExtraBold"/>
              <a:cs typeface="Encode Sans ExtraBold"/>
              <a:sym typeface="Encode Sans ExtraBold"/>
            </a:endParaRPr>
          </a:p>
        </p:txBody>
      </p:sp>
      <p:pic>
        <p:nvPicPr>
          <p:cNvPr id="203" name="Google Shape;20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25025" y="4330175"/>
            <a:ext cx="7169500" cy="131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